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Advent Pro SemiBold"/>
      <p:regular r:id="rId12"/>
      <p:bold r:id="rId13"/>
    </p:embeddedFont>
    <p:embeddedFont>
      <p:font typeface="Fira Sans Extra Condensed Medium"/>
      <p:regular r:id="rId14"/>
      <p:bold r:id="rId15"/>
      <p:italic r:id="rId16"/>
      <p:boldItalic r:id="rId17"/>
    </p:embeddedFont>
    <p:embeddedFont>
      <p:font typeface="Fira Sans Condensed Medium"/>
      <p:regular r:id="rId18"/>
      <p:bold r:id="rId19"/>
      <p:italic r:id="rId20"/>
      <p:boldItalic r:id="rId21"/>
    </p:embeddedFont>
    <p:embeddedFont>
      <p:font typeface="Maven Pro"/>
      <p:regular r:id="rId22"/>
      <p:bold r:id="rId23"/>
    </p:embeddedFont>
    <p:embeddedFont>
      <p:font typeface="Share Tech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CondensedMedium-italic.fntdata"/><Relationship Id="rId11" Type="http://schemas.openxmlformats.org/officeDocument/2006/relationships/slide" Target="slides/slide7.xml"/><Relationship Id="rId22" Type="http://schemas.openxmlformats.org/officeDocument/2006/relationships/font" Target="fonts/MavenPro-regular.fntdata"/><Relationship Id="rId10" Type="http://schemas.openxmlformats.org/officeDocument/2006/relationships/slide" Target="slides/slide6.xml"/><Relationship Id="rId21" Type="http://schemas.openxmlformats.org/officeDocument/2006/relationships/font" Target="fonts/FiraSansCondensedMedium-boldItalic.fntdata"/><Relationship Id="rId13" Type="http://schemas.openxmlformats.org/officeDocument/2006/relationships/font" Target="fonts/AdventProSemiBold-bold.fntdata"/><Relationship Id="rId24" Type="http://schemas.openxmlformats.org/officeDocument/2006/relationships/font" Target="fonts/ShareTech-regular.fntdata"/><Relationship Id="rId12" Type="http://schemas.openxmlformats.org/officeDocument/2006/relationships/font" Target="fonts/AdventProSemiBold-regular.fntdata"/><Relationship Id="rId23" Type="http://schemas.openxmlformats.org/officeDocument/2006/relationships/font" Target="fonts/MavenPr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FiraSansExtraCondensedMedium-bold.fntdata"/><Relationship Id="rId14" Type="http://schemas.openxmlformats.org/officeDocument/2006/relationships/font" Target="fonts/FiraSansExtraCondensedMedium-regular.fntdata"/><Relationship Id="rId17" Type="http://schemas.openxmlformats.org/officeDocument/2006/relationships/font" Target="fonts/FiraSansExtraCondensedMedium-boldItalic.fntdata"/><Relationship Id="rId16" Type="http://schemas.openxmlformats.org/officeDocument/2006/relationships/font" Target="fonts/FiraSansExtraCondensedMedium-italic.fntdata"/><Relationship Id="rId5" Type="http://schemas.openxmlformats.org/officeDocument/2006/relationships/slide" Target="slides/slide1.xml"/><Relationship Id="rId19" Type="http://schemas.openxmlformats.org/officeDocument/2006/relationships/font" Target="fonts/FiraSansCondensedMedium-bold.fntdata"/><Relationship Id="rId6" Type="http://schemas.openxmlformats.org/officeDocument/2006/relationships/slide" Target="slides/slide2.xml"/><Relationship Id="rId18" Type="http://schemas.openxmlformats.org/officeDocument/2006/relationships/font" Target="fonts/FiraSansCondensedMedium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c52a2e8d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c52a2e8d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c60e245bf_1_3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c60e245bf_1_3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6c4305b0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6c4305b0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6c4305b0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6c4305b0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6c4305b01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6c4305b01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6c4305b01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6c4305b01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cc11332c5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cc11332c5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" name="Google Shape;177;p11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69" name="Google Shape;269;p13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0" name="Google Shape;270;p13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2" name="Google Shape;272;p13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3" name="Google Shape;273;p13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0" name="Google Shape;280;p14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5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4" name="Google Shape;304;p15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7" name="Google Shape;307;p15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8" name="Google Shape;308;p15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9" name="Google Shape;309;p1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2" name="Google Shape;312;p16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3" name="Google Shape;313;p16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4" name="Google Shape;314;p16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5" name="Google Shape;315;p16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6" name="Google Shape;316;p16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7" name="Google Shape;317;p1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18" name="Google Shape;318;p16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9" name="Google Shape;319;p16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5" name="Google Shape;335;p1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6" name="Google Shape;336;p1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7" name="Google Shape;337;p1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8" name="Google Shape;338;p1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9" name="Google Shape;339;p1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0" name="Google Shape;340;p1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1" name="Google Shape;341;p1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2" name="Google Shape;342;p1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5" name="Google Shape;355;p18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6" name="Google Shape;356;p18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7" name="Google Shape;357;p18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8" name="Google Shape;358;p18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18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0" name="Google Shape;360;p18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p18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2" name="Google Shape;362;p18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5" name="Google Shape;375;p19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1" name="Google Shape;411;p2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2" name="Google Shape;412;p20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" name="Google Shape;82;p5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5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3"/>
          <p:cNvSpPr txBox="1"/>
          <p:nvPr>
            <p:ph idx="1" type="subTitle"/>
          </p:nvPr>
        </p:nvSpPr>
        <p:spPr>
          <a:xfrm>
            <a:off x="2911900" y="30120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quest to predict the </a:t>
            </a:r>
            <a:r>
              <a:rPr lang="en"/>
              <a:t>unknown</a:t>
            </a:r>
            <a:endParaRPr/>
          </a:p>
        </p:txBody>
      </p:sp>
      <p:sp>
        <p:nvSpPr>
          <p:cNvPr id="431" name="Google Shape;431;p23"/>
          <p:cNvSpPr txBox="1"/>
          <p:nvPr>
            <p:ph type="ctrTitle"/>
          </p:nvPr>
        </p:nvSpPr>
        <p:spPr>
          <a:xfrm>
            <a:off x="943950" y="1784838"/>
            <a:ext cx="7256100" cy="12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UFC Match Outcome Predictor </a:t>
            </a:r>
            <a:endParaRPr sz="4800"/>
          </a:p>
        </p:txBody>
      </p:sp>
      <p:sp>
        <p:nvSpPr>
          <p:cNvPr id="432" name="Google Shape;432;p23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3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3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3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3"/>
          <p:cNvSpPr/>
          <p:nvPr/>
        </p:nvSpPr>
        <p:spPr>
          <a:xfrm>
            <a:off x="5969504" y="3118803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3"/>
          <p:cNvSpPr/>
          <p:nvPr/>
        </p:nvSpPr>
        <p:spPr>
          <a:xfrm>
            <a:off x="2924242" y="4302208"/>
            <a:ext cx="119993" cy="119993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3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39" name="Google Shape;439;p23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" name="Google Shape;441;p23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2" name="Google Shape;442;p2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5" name="Google Shape;445;p23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23"/>
          <p:cNvSpPr/>
          <p:nvPr/>
        </p:nvSpPr>
        <p:spPr>
          <a:xfrm>
            <a:off x="2355692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3"/>
          <p:cNvSpPr/>
          <p:nvPr/>
        </p:nvSpPr>
        <p:spPr>
          <a:xfrm>
            <a:off x="7446601" y="34549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" name="Google Shape;450;p2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1" name="Google Shape;451;p2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" name="Google Shape;453;p23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4" name="Google Shape;454;p23"/>
            <p:cNvSpPr/>
            <p:nvPr/>
          </p:nvSpPr>
          <p:spPr>
            <a:xfrm>
              <a:off x="4475150" y="4052605"/>
              <a:ext cx="199001" cy="220121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4522600" y="4494201"/>
              <a:ext cx="104095" cy="115148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4534403" y="4830814"/>
              <a:ext cx="80477" cy="88990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7" name="Google Shape;4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867" y="450637"/>
            <a:ext cx="2180258" cy="16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4"/>
          <p:cNvSpPr txBox="1"/>
          <p:nvPr>
            <p:ph idx="1" type="body"/>
          </p:nvPr>
        </p:nvSpPr>
        <p:spPr>
          <a:xfrm>
            <a:off x="638550" y="989475"/>
            <a:ext cx="78669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What, When &amp; Where of Winning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Just like fighters strive to win, we strive to harness the power of data science to help us win by answering complex questions.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Our quest is to explore if there is a way to </a:t>
            </a:r>
            <a:r>
              <a:rPr lang="en" sz="1600"/>
              <a:t>wrangle and distill </a:t>
            </a:r>
            <a:r>
              <a:rPr lang="en" sz="1600"/>
              <a:t>data such that you’re able to determine future outcome of fighters based on previously </a:t>
            </a:r>
            <a:r>
              <a:rPr lang="en" sz="1600"/>
              <a:t>fought bout data </a:t>
            </a:r>
            <a:r>
              <a:rPr lang="en" sz="1600"/>
              <a:t>metrics. 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4"/>
          <p:cNvSpPr txBox="1"/>
          <p:nvPr>
            <p:ph type="ctrTitle"/>
          </p:nvPr>
        </p:nvSpPr>
        <p:spPr>
          <a:xfrm>
            <a:off x="59737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Quest for W’s</a:t>
            </a:r>
            <a:endParaRPr sz="3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5"/>
          <p:cNvSpPr txBox="1"/>
          <p:nvPr>
            <p:ph idx="13" type="ctrTitle"/>
          </p:nvPr>
        </p:nvSpPr>
        <p:spPr>
          <a:xfrm>
            <a:off x="6357496" y="3142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</a:t>
            </a:r>
            <a:endParaRPr/>
          </a:p>
        </p:txBody>
      </p:sp>
      <p:sp>
        <p:nvSpPr>
          <p:cNvPr id="469" name="Google Shape;469;p25"/>
          <p:cNvSpPr txBox="1"/>
          <p:nvPr>
            <p:ph idx="1" type="subTitle"/>
          </p:nvPr>
        </p:nvSpPr>
        <p:spPr>
          <a:xfrm>
            <a:off x="6287576" y="3720550"/>
            <a:ext cx="2251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acquired a dataset from UFC saved in Kaggle.com</a:t>
            </a:r>
            <a:endParaRPr/>
          </a:p>
        </p:txBody>
      </p:sp>
      <p:sp>
        <p:nvSpPr>
          <p:cNvPr id="470" name="Google Shape;470;p25"/>
          <p:cNvSpPr txBox="1"/>
          <p:nvPr>
            <p:ph idx="4" type="ctrTitle"/>
          </p:nvPr>
        </p:nvSpPr>
        <p:spPr>
          <a:xfrm>
            <a:off x="3691347" y="3142750"/>
            <a:ext cx="1879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r>
              <a:rPr lang="en"/>
              <a:t>:</a:t>
            </a:r>
            <a:endParaRPr/>
          </a:p>
        </p:txBody>
      </p:sp>
      <p:sp>
        <p:nvSpPr>
          <p:cNvPr id="471" name="Google Shape;471;p25"/>
          <p:cNvSpPr txBox="1"/>
          <p:nvPr>
            <p:ph type="ctrTitle"/>
          </p:nvPr>
        </p:nvSpPr>
        <p:spPr>
          <a:xfrm>
            <a:off x="1098125" y="314275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Topic:</a:t>
            </a:r>
            <a:endParaRPr/>
          </a:p>
        </p:txBody>
      </p:sp>
      <p:sp>
        <p:nvSpPr>
          <p:cNvPr id="472" name="Google Shape;472;p25"/>
          <p:cNvSpPr txBox="1"/>
          <p:nvPr>
            <p:ph idx="2" type="subTitle"/>
          </p:nvPr>
        </p:nvSpPr>
        <p:spPr>
          <a:xfrm>
            <a:off x="599525" y="3720550"/>
            <a:ext cx="2251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data and fighter statistics to create an educated prediction on who will win the fight.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5"/>
          <p:cNvSpPr txBox="1"/>
          <p:nvPr>
            <p:ph idx="3" type="title"/>
          </p:nvPr>
        </p:nvSpPr>
        <p:spPr>
          <a:xfrm>
            <a:off x="1097525" y="245585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4" name="Google Shape;474;p25"/>
          <p:cNvSpPr txBox="1"/>
          <p:nvPr>
            <p:ph idx="5" type="subTitle"/>
          </p:nvPr>
        </p:nvSpPr>
        <p:spPr>
          <a:xfrm>
            <a:off x="3156800" y="3720550"/>
            <a:ext cx="27228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fans it would be interesting to best predict who will </a:t>
            </a:r>
            <a:r>
              <a:rPr lang="en"/>
              <a:t>win a fight.</a:t>
            </a:r>
            <a:endParaRPr/>
          </a:p>
        </p:txBody>
      </p:sp>
      <p:sp>
        <p:nvSpPr>
          <p:cNvPr id="475" name="Google Shape;475;p25"/>
          <p:cNvSpPr txBox="1"/>
          <p:nvPr>
            <p:ph idx="6" type="title"/>
          </p:nvPr>
        </p:nvSpPr>
        <p:spPr>
          <a:xfrm>
            <a:off x="3817052" y="245582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6" name="Google Shape;476;p25"/>
          <p:cNvSpPr txBox="1"/>
          <p:nvPr>
            <p:ph idx="7" type="ctrTitle"/>
          </p:nvPr>
        </p:nvSpPr>
        <p:spPr>
          <a:xfrm>
            <a:off x="1012100" y="535900"/>
            <a:ext cx="118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What?</a:t>
            </a:r>
            <a:endParaRPr sz="3200"/>
          </a:p>
        </p:txBody>
      </p:sp>
      <p:sp>
        <p:nvSpPr>
          <p:cNvPr id="477" name="Google Shape;477;p25"/>
          <p:cNvSpPr txBox="1"/>
          <p:nvPr>
            <p:ph idx="9" type="title"/>
          </p:nvPr>
        </p:nvSpPr>
        <p:spPr>
          <a:xfrm>
            <a:off x="6536579" y="24558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78" name="Google Shape;478;p25"/>
          <p:cNvSpPr/>
          <p:nvPr/>
        </p:nvSpPr>
        <p:spPr>
          <a:xfrm>
            <a:off x="1097525" y="1372713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5"/>
          <p:cNvSpPr/>
          <p:nvPr/>
        </p:nvSpPr>
        <p:spPr>
          <a:xfrm>
            <a:off x="3817052" y="1372713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5"/>
          <p:cNvSpPr/>
          <p:nvPr/>
        </p:nvSpPr>
        <p:spPr>
          <a:xfrm>
            <a:off x="6539929" y="1372713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1" name="Google Shape;481;p25"/>
          <p:cNvCxnSpPr>
            <a:stCxn id="478" idx="1"/>
            <a:endCxn id="473" idx="1"/>
          </p:cNvCxnSpPr>
          <p:nvPr/>
        </p:nvCxnSpPr>
        <p:spPr>
          <a:xfrm>
            <a:off x="1097525" y="1784763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2" name="Google Shape;482;p25"/>
          <p:cNvCxnSpPr>
            <a:stCxn id="479" idx="1"/>
            <a:endCxn id="475" idx="1"/>
          </p:cNvCxnSpPr>
          <p:nvPr/>
        </p:nvCxnSpPr>
        <p:spPr>
          <a:xfrm>
            <a:off x="3817052" y="1784763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25"/>
          <p:cNvCxnSpPr>
            <a:stCxn id="480" idx="1"/>
            <a:endCxn id="477" idx="1"/>
          </p:cNvCxnSpPr>
          <p:nvPr/>
        </p:nvCxnSpPr>
        <p:spPr>
          <a:xfrm flipH="1">
            <a:off x="6536629" y="1784763"/>
            <a:ext cx="3300" cy="960000"/>
          </a:xfrm>
          <a:prstGeom prst="bentConnector3">
            <a:avLst>
              <a:gd fmla="val 7317424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4" name="Google Shape;484;p25"/>
          <p:cNvSpPr/>
          <p:nvPr/>
        </p:nvSpPr>
        <p:spPr>
          <a:xfrm>
            <a:off x="2150225" y="1134674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5"/>
          <p:cNvSpPr/>
          <p:nvPr/>
        </p:nvSpPr>
        <p:spPr>
          <a:xfrm>
            <a:off x="7364033" y="2196824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5"/>
          <p:cNvSpPr/>
          <p:nvPr/>
        </p:nvSpPr>
        <p:spPr>
          <a:xfrm>
            <a:off x="1220974" y="1479230"/>
            <a:ext cx="577195" cy="577814"/>
          </a:xfrm>
          <a:custGeom>
            <a:rect b="b" l="l" r="r" t="t"/>
            <a:pathLst>
              <a:path extrusionOk="0" h="11205" w="11193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7" name="Google Shape;487;p25"/>
          <p:cNvGrpSpPr/>
          <p:nvPr/>
        </p:nvGrpSpPr>
        <p:grpSpPr>
          <a:xfrm>
            <a:off x="3949783" y="1494623"/>
            <a:ext cx="577210" cy="580282"/>
            <a:chOff x="3095745" y="3805393"/>
            <a:chExt cx="352840" cy="354717"/>
          </a:xfrm>
        </p:grpSpPr>
        <p:sp>
          <p:nvSpPr>
            <p:cNvPr id="488" name="Google Shape;488;p25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5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5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5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" name="Google Shape;494;p25"/>
          <p:cNvGrpSpPr/>
          <p:nvPr/>
        </p:nvGrpSpPr>
        <p:grpSpPr>
          <a:xfrm>
            <a:off x="6663393" y="1494610"/>
            <a:ext cx="583817" cy="580314"/>
            <a:chOff x="3541011" y="3367320"/>
            <a:chExt cx="348257" cy="346188"/>
          </a:xfrm>
        </p:grpSpPr>
        <p:sp>
          <p:nvSpPr>
            <p:cNvPr id="495" name="Google Shape;495;p25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" name="Google Shape;499;p25"/>
          <p:cNvSpPr txBox="1"/>
          <p:nvPr>
            <p:ph idx="7" type="ctrTitle"/>
          </p:nvPr>
        </p:nvSpPr>
        <p:spPr>
          <a:xfrm>
            <a:off x="3691338" y="535925"/>
            <a:ext cx="118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Why?</a:t>
            </a:r>
            <a:endParaRPr sz="3200"/>
          </a:p>
        </p:txBody>
      </p:sp>
      <p:sp>
        <p:nvSpPr>
          <p:cNvPr id="500" name="Google Shape;500;p25"/>
          <p:cNvSpPr txBox="1"/>
          <p:nvPr>
            <p:ph idx="7" type="ctrTitle"/>
          </p:nvPr>
        </p:nvSpPr>
        <p:spPr>
          <a:xfrm>
            <a:off x="6262000" y="535925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Where?</a:t>
            </a:r>
            <a:endParaRPr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6"/>
          <p:cNvSpPr txBox="1"/>
          <p:nvPr>
            <p:ph idx="1" type="body"/>
          </p:nvPr>
        </p:nvSpPr>
        <p:spPr>
          <a:xfrm>
            <a:off x="283250" y="1063775"/>
            <a:ext cx="4571700" cy="30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1.  What are the top 5 </a:t>
            </a:r>
            <a:r>
              <a:rPr lang="en" sz="1400"/>
              <a:t>fighter</a:t>
            </a:r>
            <a:r>
              <a:rPr lang="en" sz="1400"/>
              <a:t> metrics that contribute to winning a UFC match?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2.  Which of the fighter metrics carry more weight than the others?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3.  How much do biometric </a:t>
            </a:r>
            <a:r>
              <a:rPr lang="en" sz="1400"/>
              <a:t>physical</a:t>
            </a:r>
            <a:r>
              <a:rPr lang="en" sz="1400"/>
              <a:t> factors, i.e. age, height, weight, affect the outcome of the match?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4. Does having a higher rank predict the outcome?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5. Do the number of win streaks necessarily predict a higher chance of winning?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06" name="Google Shape;506;p26"/>
          <p:cNvSpPr txBox="1"/>
          <p:nvPr>
            <p:ph type="ctrTitle"/>
          </p:nvPr>
        </p:nvSpPr>
        <p:spPr>
          <a:xfrm>
            <a:off x="283250" y="411675"/>
            <a:ext cx="5352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What We Plan On Answering:</a:t>
            </a:r>
            <a:endParaRPr sz="3200"/>
          </a:p>
        </p:txBody>
      </p:sp>
      <p:grpSp>
        <p:nvGrpSpPr>
          <p:cNvPr id="507" name="Google Shape;507;p26"/>
          <p:cNvGrpSpPr/>
          <p:nvPr/>
        </p:nvGrpSpPr>
        <p:grpSpPr>
          <a:xfrm>
            <a:off x="4944411" y="989482"/>
            <a:ext cx="2851442" cy="3213988"/>
            <a:chOff x="2501950" y="1507050"/>
            <a:chExt cx="2392350" cy="2696525"/>
          </a:xfrm>
        </p:grpSpPr>
        <p:sp>
          <p:nvSpPr>
            <p:cNvPr id="508" name="Google Shape;508;p26"/>
            <p:cNvSpPr/>
            <p:nvPr/>
          </p:nvSpPr>
          <p:spPr>
            <a:xfrm>
              <a:off x="4032450" y="377832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2720475" y="1507050"/>
              <a:ext cx="2173825" cy="2696525"/>
            </a:xfrm>
            <a:custGeom>
              <a:rect b="b" l="l" r="r" t="t"/>
              <a:pathLst>
                <a:path extrusionOk="0" h="107861" w="86953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2810050" y="1616325"/>
              <a:ext cx="1994650" cy="2478000"/>
            </a:xfrm>
            <a:custGeom>
              <a:rect b="b" l="l" r="r" t="t"/>
              <a:pathLst>
                <a:path extrusionOk="0" h="99120" w="79786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2501950" y="24064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2501950" y="23418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6"/>
            <p:cNvSpPr/>
            <p:nvPr/>
          </p:nvSpPr>
          <p:spPr>
            <a:xfrm>
              <a:off x="2501950" y="24711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6"/>
            <p:cNvSpPr/>
            <p:nvPr/>
          </p:nvSpPr>
          <p:spPr>
            <a:xfrm>
              <a:off x="2501950" y="2535400"/>
              <a:ext cx="100100" cy="30600"/>
            </a:xfrm>
            <a:custGeom>
              <a:rect b="b" l="l" r="r" t="t"/>
              <a:pathLst>
                <a:path extrusionOk="0" h="1224" w="4004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6"/>
            <p:cNvSpPr/>
            <p:nvPr/>
          </p:nvSpPr>
          <p:spPr>
            <a:xfrm>
              <a:off x="2501950" y="2600075"/>
              <a:ext cx="100100" cy="30625"/>
            </a:xfrm>
            <a:custGeom>
              <a:rect b="b" l="l" r="r" t="t"/>
              <a:pathLst>
                <a:path extrusionOk="0" h="1225" w="4004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2501950" y="20830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2501950" y="2018375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2501950" y="21477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2501950" y="22124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2501950" y="227710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2501950" y="175965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6"/>
            <p:cNvSpPr/>
            <p:nvPr/>
          </p:nvSpPr>
          <p:spPr>
            <a:xfrm>
              <a:off x="2501950" y="16949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6"/>
            <p:cNvSpPr/>
            <p:nvPr/>
          </p:nvSpPr>
          <p:spPr>
            <a:xfrm>
              <a:off x="2501950" y="18243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6"/>
            <p:cNvSpPr/>
            <p:nvPr/>
          </p:nvSpPr>
          <p:spPr>
            <a:xfrm>
              <a:off x="2501950" y="18890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6"/>
            <p:cNvSpPr/>
            <p:nvPr/>
          </p:nvSpPr>
          <p:spPr>
            <a:xfrm>
              <a:off x="2501950" y="19537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6"/>
            <p:cNvSpPr/>
            <p:nvPr/>
          </p:nvSpPr>
          <p:spPr>
            <a:xfrm>
              <a:off x="2501950" y="2668250"/>
              <a:ext cx="100100" cy="1423000"/>
            </a:xfrm>
            <a:custGeom>
              <a:rect b="b" l="l" r="r" t="t"/>
              <a:pathLst>
                <a:path extrusionOk="0" h="56920" w="4004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26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8" name="Google Shape;528;p26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" name="Google Shape;533;p26"/>
          <p:cNvGrpSpPr/>
          <p:nvPr/>
        </p:nvGrpSpPr>
        <p:grpSpPr>
          <a:xfrm>
            <a:off x="5599242" y="1368971"/>
            <a:ext cx="1541751" cy="2455003"/>
            <a:chOff x="2160750" y="237575"/>
            <a:chExt cx="3253325" cy="5180425"/>
          </a:xfrm>
        </p:grpSpPr>
        <p:sp>
          <p:nvSpPr>
            <p:cNvPr id="534" name="Google Shape;534;p26"/>
            <p:cNvSpPr/>
            <p:nvPr/>
          </p:nvSpPr>
          <p:spPr>
            <a:xfrm>
              <a:off x="3341025" y="1584075"/>
              <a:ext cx="870850" cy="1801975"/>
            </a:xfrm>
            <a:custGeom>
              <a:rect b="b" l="l" r="r" t="t"/>
              <a:pathLst>
                <a:path extrusionOk="0" h="72079" w="34834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3546400" y="1782625"/>
              <a:ext cx="472425" cy="1629425"/>
            </a:xfrm>
            <a:custGeom>
              <a:rect b="b" l="l" r="r" t="t"/>
              <a:pathLst>
                <a:path extrusionOk="0" h="65177" w="18897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3760000" y="2060575"/>
              <a:ext cx="47950" cy="948925"/>
            </a:xfrm>
            <a:custGeom>
              <a:rect b="b" l="l" r="r" t="t"/>
              <a:pathLst>
                <a:path extrusionOk="0" h="37957" w="1918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3150700" y="1358150"/>
              <a:ext cx="1273425" cy="2019675"/>
            </a:xfrm>
            <a:custGeom>
              <a:rect b="b" l="l" r="r" t="t"/>
              <a:pathLst>
                <a:path extrusionOk="0" h="80787" w="50937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3546400" y="1782625"/>
              <a:ext cx="472425" cy="1629425"/>
            </a:xfrm>
            <a:custGeom>
              <a:rect b="b" l="l" r="r" t="t"/>
              <a:pathLst>
                <a:path extrusionOk="0" h="65177" w="18897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2352425" y="1196575"/>
              <a:ext cx="2282550" cy="3382075"/>
            </a:xfrm>
            <a:custGeom>
              <a:rect b="b" l="l" r="r" t="t"/>
              <a:pathLst>
                <a:path extrusionOk="0" h="135283" w="91302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6"/>
            <p:cNvSpPr/>
            <p:nvPr/>
          </p:nvSpPr>
          <p:spPr>
            <a:xfrm>
              <a:off x="3546400" y="1782625"/>
              <a:ext cx="472425" cy="1629425"/>
            </a:xfrm>
            <a:custGeom>
              <a:rect b="b" l="l" r="r" t="t"/>
              <a:pathLst>
                <a:path extrusionOk="0" h="65177" w="18897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6"/>
            <p:cNvSpPr/>
            <p:nvPr/>
          </p:nvSpPr>
          <p:spPr>
            <a:xfrm>
              <a:off x="3546400" y="1782625"/>
              <a:ext cx="472425" cy="1629425"/>
            </a:xfrm>
            <a:custGeom>
              <a:rect b="b" l="l" r="r" t="t"/>
              <a:pathLst>
                <a:path extrusionOk="0" h="65177" w="18897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6"/>
            <p:cNvSpPr/>
            <p:nvPr/>
          </p:nvSpPr>
          <p:spPr>
            <a:xfrm>
              <a:off x="4775975" y="2232425"/>
              <a:ext cx="43850" cy="1304225"/>
            </a:xfrm>
            <a:custGeom>
              <a:rect b="b" l="l" r="r" t="t"/>
              <a:pathLst>
                <a:path extrusionOk="0" h="52169" w="1754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6"/>
            <p:cNvSpPr/>
            <p:nvPr/>
          </p:nvSpPr>
          <p:spPr>
            <a:xfrm>
              <a:off x="3123775" y="942025"/>
              <a:ext cx="1615275" cy="648925"/>
            </a:xfrm>
            <a:custGeom>
              <a:rect b="b" l="l" r="r" t="t"/>
              <a:pathLst>
                <a:path extrusionOk="0" h="25957" w="64611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6"/>
            <p:cNvSpPr/>
            <p:nvPr/>
          </p:nvSpPr>
          <p:spPr>
            <a:xfrm>
              <a:off x="2753625" y="1951050"/>
              <a:ext cx="46575" cy="1088575"/>
            </a:xfrm>
            <a:custGeom>
              <a:rect b="b" l="l" r="r" t="t"/>
              <a:pathLst>
                <a:path extrusionOk="0" h="43543" w="1863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6"/>
            <p:cNvSpPr/>
            <p:nvPr/>
          </p:nvSpPr>
          <p:spPr>
            <a:xfrm>
              <a:off x="2688525" y="477325"/>
              <a:ext cx="2531125" cy="3715200"/>
            </a:xfrm>
            <a:custGeom>
              <a:rect b="b" l="l" r="r" t="t"/>
              <a:pathLst>
                <a:path extrusionOk="0" h="148608" w="101245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2355175" y="1889425"/>
              <a:ext cx="45200" cy="2303100"/>
            </a:xfrm>
            <a:custGeom>
              <a:rect b="b" l="l" r="r" t="t"/>
              <a:pathLst>
                <a:path extrusionOk="0" h="92124" w="1808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2160750" y="1843225"/>
              <a:ext cx="45200" cy="1942650"/>
            </a:xfrm>
            <a:custGeom>
              <a:rect b="b" l="l" r="r" t="t"/>
              <a:pathLst>
                <a:path extrusionOk="0" h="77706" w="1808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2531800" y="237575"/>
              <a:ext cx="2238125" cy="619475"/>
            </a:xfrm>
            <a:custGeom>
              <a:rect b="b" l="l" r="r" t="t"/>
              <a:pathLst>
                <a:path extrusionOk="0" h="24779" w="89525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4704025" y="549550"/>
              <a:ext cx="241775" cy="203425"/>
            </a:xfrm>
            <a:custGeom>
              <a:rect b="b" l="l" r="r" t="t"/>
              <a:pathLst>
                <a:path extrusionOk="0" h="8137" w="9671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5171700" y="1077775"/>
              <a:ext cx="242375" cy="1574350"/>
            </a:xfrm>
            <a:custGeom>
              <a:rect b="b" l="l" r="r" t="t"/>
              <a:pathLst>
                <a:path extrusionOk="0" h="62974" w="9695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5168950" y="3860950"/>
              <a:ext cx="244500" cy="719075"/>
            </a:xfrm>
            <a:custGeom>
              <a:rect b="b" l="l" r="r" t="t"/>
              <a:pathLst>
                <a:path extrusionOk="0" h="28763" w="978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3215550" y="5085250"/>
              <a:ext cx="1519175" cy="332750"/>
            </a:xfrm>
            <a:custGeom>
              <a:rect b="b" l="l" r="r" t="t"/>
              <a:pathLst>
                <a:path extrusionOk="0" h="13310" w="60767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2160750" y="3119350"/>
              <a:ext cx="71225" cy="966375"/>
            </a:xfrm>
            <a:custGeom>
              <a:rect b="b" l="l" r="r" t="t"/>
              <a:pathLst>
                <a:path extrusionOk="0" h="38655" w="2849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3034325" y="3862850"/>
              <a:ext cx="776375" cy="1384000"/>
            </a:xfrm>
            <a:custGeom>
              <a:rect b="b" l="l" r="r" t="t"/>
              <a:pathLst>
                <a:path extrusionOk="0" h="55360" w="31055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3034325" y="3212475"/>
              <a:ext cx="776375" cy="2034375"/>
            </a:xfrm>
            <a:custGeom>
              <a:rect b="b" l="l" r="r" t="t"/>
              <a:pathLst>
                <a:path extrusionOk="0" h="81375" w="31055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3220525" y="3945025"/>
              <a:ext cx="780500" cy="1389450"/>
            </a:xfrm>
            <a:custGeom>
              <a:rect b="b" l="l" r="r" t="t"/>
              <a:pathLst>
                <a:path extrusionOk="0" h="55578" w="3122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3918850" y="3310700"/>
              <a:ext cx="293025" cy="1655450"/>
            </a:xfrm>
            <a:custGeom>
              <a:rect b="b" l="l" r="r" t="t"/>
              <a:pathLst>
                <a:path extrusionOk="0" h="66218" w="11721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3816150" y="3513350"/>
              <a:ext cx="603850" cy="1903300"/>
            </a:xfrm>
            <a:custGeom>
              <a:rect b="b" l="l" r="r" t="t"/>
              <a:pathLst>
                <a:path extrusionOk="0" h="76132" w="24154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4233775" y="3651650"/>
              <a:ext cx="399825" cy="1695150"/>
            </a:xfrm>
            <a:custGeom>
              <a:rect b="b" l="l" r="r" t="t"/>
              <a:pathLst>
                <a:path extrusionOk="0" h="67806" w="15993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4686975" y="3624275"/>
              <a:ext cx="134225" cy="1506200"/>
            </a:xfrm>
            <a:custGeom>
              <a:rect b="b" l="l" r="r" t="t"/>
              <a:pathLst>
                <a:path extrusionOk="0" h="60248" w="5369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2574250" y="706400"/>
              <a:ext cx="2427675" cy="4213200"/>
            </a:xfrm>
            <a:custGeom>
              <a:rect b="b" l="l" r="r" t="t"/>
              <a:pathLst>
                <a:path extrusionOk="0" h="168528" w="97107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2812500" y="4858700"/>
              <a:ext cx="317500" cy="252600"/>
            </a:xfrm>
            <a:custGeom>
              <a:rect b="b" l="l" r="r" t="t"/>
              <a:pathLst>
                <a:path extrusionOk="0" h="10104" w="1270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6"/>
            <p:cNvSpPr/>
            <p:nvPr/>
          </p:nvSpPr>
          <p:spPr>
            <a:xfrm>
              <a:off x="3534075" y="3075550"/>
              <a:ext cx="57550" cy="886950"/>
            </a:xfrm>
            <a:custGeom>
              <a:rect b="b" l="l" r="r" t="t"/>
              <a:pathLst>
                <a:path extrusionOk="0" h="35478" w="2302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2639975" y="2951975"/>
              <a:ext cx="746250" cy="2014175"/>
            </a:xfrm>
            <a:custGeom>
              <a:rect b="b" l="l" r="r" t="t"/>
              <a:pathLst>
                <a:path extrusionOk="0" h="80567" w="2985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2479775" y="3406550"/>
              <a:ext cx="722975" cy="1377500"/>
            </a:xfrm>
            <a:custGeom>
              <a:rect b="b" l="l" r="r" t="t"/>
              <a:pathLst>
                <a:path extrusionOk="0" h="55100" w="28919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7"/>
          <p:cNvSpPr txBox="1"/>
          <p:nvPr>
            <p:ph idx="4" type="ctrTitle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ata Exploration </a:t>
            </a:r>
            <a:r>
              <a:rPr lang="en"/>
              <a:t>p</a:t>
            </a:r>
            <a:r>
              <a:rPr lang="en"/>
              <a:t>hase</a:t>
            </a:r>
            <a:endParaRPr/>
          </a:p>
        </p:txBody>
      </p:sp>
      <p:sp>
        <p:nvSpPr>
          <p:cNvPr id="571" name="Google Shape;571;p27"/>
          <p:cNvSpPr txBox="1"/>
          <p:nvPr>
            <p:ph type="ctrTitle"/>
          </p:nvPr>
        </p:nvSpPr>
        <p:spPr>
          <a:xfrm>
            <a:off x="931234" y="1196026"/>
            <a:ext cx="982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</a:t>
            </a:r>
            <a:endParaRPr/>
          </a:p>
        </p:txBody>
      </p:sp>
      <p:sp>
        <p:nvSpPr>
          <p:cNvPr id="572" name="Google Shape;572;p27"/>
          <p:cNvSpPr txBox="1"/>
          <p:nvPr>
            <p:ph idx="1" type="subTitle"/>
          </p:nvPr>
        </p:nvSpPr>
        <p:spPr>
          <a:xfrm>
            <a:off x="931246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Differences in the average accuracy of takedowns taking place between fighters where calculated by using the following function, “Blue corner score - Red corner score” where a negative score actually favors the Red corner fighter.</a:t>
            </a:r>
            <a:endParaRPr/>
          </a:p>
        </p:txBody>
      </p:sp>
      <p:sp>
        <p:nvSpPr>
          <p:cNvPr id="573" name="Google Shape;573;p27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</a:t>
            </a:r>
            <a:endParaRPr/>
          </a:p>
        </p:txBody>
      </p:sp>
      <p:sp>
        <p:nvSpPr>
          <p:cNvPr id="574" name="Google Shape;574;p27"/>
          <p:cNvSpPr txBox="1"/>
          <p:nvPr>
            <p:ph idx="3" type="subTitle"/>
          </p:nvPr>
        </p:nvSpPr>
        <p:spPr>
          <a:xfrm>
            <a:off x="5450175" y="1684103"/>
            <a:ext cx="2737500" cy="15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</a:t>
            </a:r>
            <a:r>
              <a:rPr lang="en"/>
              <a:t>historical data of past </a:t>
            </a:r>
            <a:r>
              <a:rPr lang="en"/>
              <a:t>matchups</a:t>
            </a:r>
            <a:r>
              <a:rPr lang="en"/>
              <a:t> in the UFC for past multiple years, it was found that the great majority of the time, the fighter in the red corner has a slightly greater chance as the victor in a match-up</a:t>
            </a:r>
            <a:endParaRPr/>
          </a:p>
        </p:txBody>
      </p:sp>
      <p:grpSp>
        <p:nvGrpSpPr>
          <p:cNvPr id="575" name="Google Shape;575;p27"/>
          <p:cNvGrpSpPr/>
          <p:nvPr/>
        </p:nvGrpSpPr>
        <p:grpSpPr>
          <a:xfrm>
            <a:off x="2466797" y="2837754"/>
            <a:ext cx="4594825" cy="1842617"/>
            <a:chOff x="3834069" y="2439811"/>
            <a:chExt cx="2413629" cy="967914"/>
          </a:xfrm>
        </p:grpSpPr>
        <p:grpSp>
          <p:nvGrpSpPr>
            <p:cNvPr id="576" name="Google Shape;576;p27"/>
            <p:cNvGrpSpPr/>
            <p:nvPr/>
          </p:nvGrpSpPr>
          <p:grpSpPr>
            <a:xfrm>
              <a:off x="4960453" y="2469658"/>
              <a:ext cx="1287244" cy="885527"/>
              <a:chOff x="4960453" y="2469658"/>
              <a:chExt cx="1287244" cy="885527"/>
            </a:xfrm>
          </p:grpSpPr>
          <p:sp>
            <p:nvSpPr>
              <p:cNvPr id="577" name="Google Shape;577;p27"/>
              <p:cNvSpPr/>
              <p:nvPr/>
            </p:nvSpPr>
            <p:spPr>
              <a:xfrm>
                <a:off x="4960453" y="3257061"/>
                <a:ext cx="1287244" cy="98124"/>
              </a:xfrm>
              <a:custGeom>
                <a:rect b="b" l="l" r="r" t="t"/>
                <a:pathLst>
                  <a:path extrusionOk="0"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7"/>
              <p:cNvSpPr/>
              <p:nvPr/>
            </p:nvSpPr>
            <p:spPr>
              <a:xfrm>
                <a:off x="4960454" y="3099580"/>
                <a:ext cx="1051349" cy="98140"/>
              </a:xfrm>
              <a:custGeom>
                <a:rect b="b" l="l" r="r" t="t"/>
                <a:pathLst>
                  <a:path extrusionOk="0" h="6286" w="42851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27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7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rect b="b" l="l" r="r" t="t"/>
                <a:pathLst>
                  <a:path extrusionOk="0" h="6286" w="39596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7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rect b="b" l="l" r="r" t="t"/>
                <a:pathLst>
                  <a:path extrusionOk="0" h="6287" w="33089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7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rect b="b" l="l" r="r" t="t"/>
                <a:pathLst>
                  <a:path extrusionOk="0" h="6283" w="2007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3" name="Google Shape;583;p27"/>
            <p:cNvGrpSpPr/>
            <p:nvPr/>
          </p:nvGrpSpPr>
          <p:grpSpPr>
            <a:xfrm>
              <a:off x="3834069" y="2469658"/>
              <a:ext cx="1129846" cy="885527"/>
              <a:chOff x="3834069" y="2469658"/>
              <a:chExt cx="1129846" cy="885527"/>
            </a:xfrm>
          </p:grpSpPr>
          <p:sp>
            <p:nvSpPr>
              <p:cNvPr id="584" name="Google Shape;584;p27"/>
              <p:cNvSpPr/>
              <p:nvPr/>
            </p:nvSpPr>
            <p:spPr>
              <a:xfrm>
                <a:off x="3834069" y="3257061"/>
                <a:ext cx="1129846" cy="98124"/>
              </a:xfrm>
              <a:custGeom>
                <a:rect b="b" l="l" r="r" t="t"/>
                <a:pathLst>
                  <a:path extrusionOk="0"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7"/>
              <p:cNvSpPr/>
              <p:nvPr/>
            </p:nvSpPr>
            <p:spPr>
              <a:xfrm>
                <a:off x="4093459" y="3099580"/>
                <a:ext cx="870365" cy="98140"/>
              </a:xfrm>
              <a:custGeom>
                <a:rect b="b" l="l" r="r" t="t"/>
                <a:pathLst>
                  <a:path extrusionOk="0" h="6286" w="42854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7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7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rect b="b" l="l" r="r" t="t"/>
                <a:pathLst>
                  <a:path extrusionOk="0" h="6286" w="33089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27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rect b="b" l="l" r="r" t="t"/>
                <a:pathLst>
                  <a:path extrusionOk="0" h="6287" w="2658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27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rect b="b" l="l" r="r" t="t"/>
                <a:pathLst>
                  <a:path extrusionOk="0" h="6283" w="20073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0" name="Google Shape;590;p27"/>
            <p:cNvSpPr/>
            <p:nvPr/>
          </p:nvSpPr>
          <p:spPr>
            <a:xfrm>
              <a:off x="4963437" y="2439811"/>
              <a:ext cx="16" cy="967914"/>
            </a:xfrm>
            <a:custGeom>
              <a:rect b="b" l="l" r="r" t="t"/>
              <a:pathLst>
                <a:path extrusionOk="0" fill="none" h="62006" w="1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29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91" name="Google Shape;591;p27"/>
          <p:cNvCxnSpPr>
            <a:stCxn id="571" idx="1"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fmla="val -9361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27"/>
          <p:cNvCxnSpPr>
            <a:stCxn id="573" idx="3"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fmla="val -20768" name="adj1"/>
              <a:gd fmla="val 100745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27"/>
          <p:cNvSpPr/>
          <p:nvPr/>
        </p:nvSpPr>
        <p:spPr>
          <a:xfrm>
            <a:off x="923634" y="3637035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7"/>
          <p:cNvSpPr/>
          <p:nvPr/>
        </p:nvSpPr>
        <p:spPr>
          <a:xfrm>
            <a:off x="8282034" y="2960760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8"/>
          <p:cNvSpPr txBox="1"/>
          <p:nvPr>
            <p:ph idx="8" type="ctrTitle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nalysis Phase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-We will compare the following 4 models to see which model best fit our data, research requirements and structure.</a:t>
            </a:r>
            <a:endParaRPr sz="1400"/>
          </a:p>
        </p:txBody>
      </p:sp>
      <p:sp>
        <p:nvSpPr>
          <p:cNvPr id="600" name="Google Shape;600;p28"/>
          <p:cNvSpPr txBox="1"/>
          <p:nvPr>
            <p:ph idx="2" type="ctrTitle"/>
          </p:nvPr>
        </p:nvSpPr>
        <p:spPr>
          <a:xfrm>
            <a:off x="1317755" y="3510245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Models</a:t>
            </a:r>
            <a:endParaRPr/>
          </a:p>
        </p:txBody>
      </p:sp>
      <p:sp>
        <p:nvSpPr>
          <p:cNvPr id="601" name="Google Shape;601;p28"/>
          <p:cNvSpPr txBox="1"/>
          <p:nvPr>
            <p:ph idx="4" type="ctrTitle"/>
          </p:nvPr>
        </p:nvSpPr>
        <p:spPr>
          <a:xfrm>
            <a:off x="6019141" y="1220806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Model</a:t>
            </a:r>
            <a:endParaRPr/>
          </a:p>
        </p:txBody>
      </p:sp>
      <p:sp>
        <p:nvSpPr>
          <p:cNvPr id="602" name="Google Shape;602;p28"/>
          <p:cNvSpPr txBox="1"/>
          <p:nvPr>
            <p:ph idx="7" type="subTitle"/>
          </p:nvPr>
        </p:nvSpPr>
        <p:spPr>
          <a:xfrm>
            <a:off x="6019155" y="36067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uilds regression or classification models in the form of a tree structure</a:t>
            </a:r>
            <a:endParaRPr/>
          </a:p>
        </p:txBody>
      </p:sp>
      <p:sp>
        <p:nvSpPr>
          <p:cNvPr id="603" name="Google Shape;603;p28"/>
          <p:cNvSpPr txBox="1"/>
          <p:nvPr>
            <p:ph type="ctrTitle"/>
          </p:nvPr>
        </p:nvSpPr>
        <p:spPr>
          <a:xfrm>
            <a:off x="1218541" y="1305045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K-Nearest Neighbors</a:t>
            </a:r>
            <a:endParaRPr/>
          </a:p>
        </p:txBody>
      </p:sp>
      <p:sp>
        <p:nvSpPr>
          <p:cNvPr id="604" name="Google Shape;604;p28"/>
          <p:cNvSpPr txBox="1"/>
          <p:nvPr>
            <p:ph idx="1" type="subTitle"/>
          </p:nvPr>
        </p:nvSpPr>
        <p:spPr>
          <a:xfrm>
            <a:off x="654975" y="1865500"/>
            <a:ext cx="270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imple, supervised machine learning algorithm</a:t>
            </a:r>
            <a:endParaRPr/>
          </a:p>
        </p:txBody>
      </p:sp>
      <p:sp>
        <p:nvSpPr>
          <p:cNvPr id="605" name="Google Shape;605;p28"/>
          <p:cNvSpPr txBox="1"/>
          <p:nvPr>
            <p:ph idx="3" type="subTitle"/>
          </p:nvPr>
        </p:nvSpPr>
        <p:spPr>
          <a:xfrm>
            <a:off x="6054550" y="1756051"/>
            <a:ext cx="1939800" cy="7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upervised learning algorithm</a:t>
            </a:r>
            <a:endParaRPr/>
          </a:p>
        </p:txBody>
      </p:sp>
      <p:sp>
        <p:nvSpPr>
          <p:cNvPr id="606" name="Google Shape;606;p28"/>
          <p:cNvSpPr txBox="1"/>
          <p:nvPr>
            <p:ph idx="5" type="subTitle"/>
          </p:nvPr>
        </p:nvSpPr>
        <p:spPr>
          <a:xfrm>
            <a:off x="510750" y="3988750"/>
            <a:ext cx="3604200" cy="12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s</a:t>
            </a:r>
            <a:r>
              <a:rPr lang="en"/>
              <a:t>tatistical model that uses a logistic function to model a binary dependent variable</a:t>
            </a:r>
            <a:endParaRPr/>
          </a:p>
        </p:txBody>
      </p:sp>
      <p:sp>
        <p:nvSpPr>
          <p:cNvPr id="607" name="Google Shape;607;p28"/>
          <p:cNvSpPr txBox="1"/>
          <p:nvPr>
            <p:ph idx="6" type="ctrTitle"/>
          </p:nvPr>
        </p:nvSpPr>
        <p:spPr>
          <a:xfrm>
            <a:off x="6113055" y="3079206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</p:txBody>
      </p:sp>
      <p:sp>
        <p:nvSpPr>
          <p:cNvPr id="608" name="Google Shape;608;p28"/>
          <p:cNvSpPr/>
          <p:nvPr/>
        </p:nvSpPr>
        <p:spPr>
          <a:xfrm>
            <a:off x="3510825" y="16739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8"/>
          <p:cNvSpPr/>
          <p:nvPr/>
        </p:nvSpPr>
        <p:spPr>
          <a:xfrm>
            <a:off x="3510825" y="308237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8"/>
          <p:cNvSpPr/>
          <p:nvPr/>
        </p:nvSpPr>
        <p:spPr>
          <a:xfrm>
            <a:off x="4909275" y="1673975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8"/>
          <p:cNvSpPr/>
          <p:nvPr/>
        </p:nvSpPr>
        <p:spPr>
          <a:xfrm>
            <a:off x="4909275" y="30823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2" name="Google Shape;612;p28"/>
          <p:cNvCxnSpPr>
            <a:stCxn id="608" idx="3"/>
            <a:endCxn id="610" idx="1"/>
          </p:cNvCxnSpPr>
          <p:nvPr/>
        </p:nvCxnSpPr>
        <p:spPr>
          <a:xfrm>
            <a:off x="4234725" y="2035925"/>
            <a:ext cx="6747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28"/>
          <p:cNvCxnSpPr>
            <a:stCxn id="610" idx="2"/>
            <a:endCxn id="609" idx="0"/>
          </p:cNvCxnSpPr>
          <p:nvPr/>
        </p:nvCxnSpPr>
        <p:spPr>
          <a:xfrm rot="5400000">
            <a:off x="4229775" y="2041025"/>
            <a:ext cx="684600" cy="13983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28"/>
          <p:cNvCxnSpPr>
            <a:stCxn id="609" idx="3"/>
            <a:endCxn id="611" idx="1"/>
          </p:cNvCxnSpPr>
          <p:nvPr/>
        </p:nvCxnSpPr>
        <p:spPr>
          <a:xfrm>
            <a:off x="4234725" y="3444325"/>
            <a:ext cx="674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15" name="Google Shape;615;p28"/>
          <p:cNvGrpSpPr/>
          <p:nvPr/>
        </p:nvGrpSpPr>
        <p:grpSpPr>
          <a:xfrm>
            <a:off x="5072712" y="3212678"/>
            <a:ext cx="402156" cy="456781"/>
            <a:chOff x="5357662" y="4297637"/>
            <a:chExt cx="287275" cy="326296"/>
          </a:xfrm>
        </p:grpSpPr>
        <p:sp>
          <p:nvSpPr>
            <p:cNvPr id="616" name="Google Shape;616;p28"/>
            <p:cNvSpPr/>
            <p:nvPr/>
          </p:nvSpPr>
          <p:spPr>
            <a:xfrm>
              <a:off x="5357662" y="4385545"/>
              <a:ext cx="287275" cy="238388"/>
            </a:xfrm>
            <a:custGeom>
              <a:rect b="b" l="l" r="r" t="t"/>
              <a:pathLst>
                <a:path extrusionOk="0" h="7490" w="9026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5377363" y="4576542"/>
              <a:ext cx="62191" cy="10248"/>
            </a:xfrm>
            <a:custGeom>
              <a:rect b="b" l="l" r="r" t="t"/>
              <a:pathLst>
                <a:path extrusionOk="0" h="322" w="1954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5470204" y="4495827"/>
              <a:ext cx="62191" cy="10630"/>
            </a:xfrm>
            <a:custGeom>
              <a:rect b="b" l="l" r="r" t="t"/>
              <a:pathLst>
                <a:path extrusionOk="0" h="334" w="1954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5562694" y="4409798"/>
              <a:ext cx="62159" cy="10280"/>
            </a:xfrm>
            <a:custGeom>
              <a:rect b="b" l="l" r="r" t="t"/>
              <a:pathLst>
                <a:path extrusionOk="0" h="323" w="1953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5358043" y="4297637"/>
              <a:ext cx="238388" cy="237624"/>
            </a:xfrm>
            <a:custGeom>
              <a:rect b="b" l="l" r="r" t="t"/>
              <a:pathLst>
                <a:path extrusionOk="0" h="7466" w="749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28"/>
          <p:cNvGrpSpPr/>
          <p:nvPr/>
        </p:nvGrpSpPr>
        <p:grpSpPr>
          <a:xfrm>
            <a:off x="3630590" y="3198869"/>
            <a:ext cx="484361" cy="484405"/>
            <a:chOff x="4890434" y="4287389"/>
            <a:chExt cx="345997" cy="346029"/>
          </a:xfrm>
        </p:grpSpPr>
        <p:sp>
          <p:nvSpPr>
            <p:cNvPr id="622" name="Google Shape;622;p28"/>
            <p:cNvSpPr/>
            <p:nvPr/>
          </p:nvSpPr>
          <p:spPr>
            <a:xfrm>
              <a:off x="5111349" y="4400695"/>
              <a:ext cx="54998" cy="54998"/>
            </a:xfrm>
            <a:custGeom>
              <a:rect b="b" l="l" r="r" t="t"/>
              <a:pathLst>
                <a:path extrusionOk="0" h="1728" w="1728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5113640" y="4466642"/>
              <a:ext cx="70498" cy="51179"/>
            </a:xfrm>
            <a:custGeom>
              <a:rect b="b" l="l" r="r" t="t"/>
              <a:pathLst>
                <a:path extrusionOk="0" h="1608" w="2215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4943490" y="4467023"/>
              <a:ext cx="70880" cy="51179"/>
            </a:xfrm>
            <a:custGeom>
              <a:rect b="b" l="l" r="r" t="t"/>
              <a:pathLst>
                <a:path extrusionOk="0" h="1608" w="2227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4961282" y="4400695"/>
              <a:ext cx="54616" cy="54998"/>
            </a:xfrm>
            <a:custGeom>
              <a:rect b="b" l="l" r="r" t="t"/>
              <a:pathLst>
                <a:path extrusionOk="0" h="1728" w="1716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5028374" y="4386691"/>
              <a:ext cx="71262" cy="70880"/>
            </a:xfrm>
            <a:custGeom>
              <a:rect b="b" l="l" r="r" t="t"/>
              <a:pathLst>
                <a:path extrusionOk="0" h="2227" w="2239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5004122" y="4468901"/>
              <a:ext cx="120149" cy="65596"/>
            </a:xfrm>
            <a:custGeom>
              <a:rect b="b" l="l" r="r" t="t"/>
              <a:pathLst>
                <a:path extrusionOk="0" h="2061" w="3775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4890434" y="4287389"/>
              <a:ext cx="345997" cy="346029"/>
            </a:xfrm>
            <a:custGeom>
              <a:rect b="b" l="l" r="r" t="t"/>
              <a:pathLst>
                <a:path extrusionOk="0" h="10872" w="10871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28"/>
          <p:cNvGrpSpPr/>
          <p:nvPr/>
        </p:nvGrpSpPr>
        <p:grpSpPr>
          <a:xfrm>
            <a:off x="5029465" y="1816807"/>
            <a:ext cx="488638" cy="438246"/>
            <a:chOff x="5778676" y="3826972"/>
            <a:chExt cx="349052" cy="313055"/>
          </a:xfrm>
        </p:grpSpPr>
        <p:sp>
          <p:nvSpPr>
            <p:cNvPr id="630" name="Google Shape;630;p28"/>
            <p:cNvSpPr/>
            <p:nvPr/>
          </p:nvSpPr>
          <p:spPr>
            <a:xfrm>
              <a:off x="5923045" y="3890659"/>
              <a:ext cx="27690" cy="48155"/>
            </a:xfrm>
            <a:custGeom>
              <a:rect b="b" l="l" r="r" t="t"/>
              <a:pathLst>
                <a:path extrusionOk="0" h="1513" w="87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5976866" y="3843268"/>
              <a:ext cx="80364" cy="80364"/>
            </a:xfrm>
            <a:custGeom>
              <a:rect b="b" l="l" r="r" t="t"/>
              <a:pathLst>
                <a:path extrusionOk="0" h="2525" w="2525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5879473" y="3826972"/>
              <a:ext cx="193288" cy="144051"/>
            </a:xfrm>
            <a:custGeom>
              <a:rect b="b" l="l" r="r" t="t"/>
              <a:pathLst>
                <a:path extrusionOk="0" h="4526" w="6073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6003760" y="3859946"/>
              <a:ext cx="26958" cy="47773"/>
            </a:xfrm>
            <a:custGeom>
              <a:rect b="b" l="l" r="r" t="t"/>
              <a:pathLst>
                <a:path extrusionOk="0" h="1501" w="847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5778676" y="3939865"/>
              <a:ext cx="349052" cy="200163"/>
            </a:xfrm>
            <a:custGeom>
              <a:rect b="b" l="l" r="r" t="t"/>
              <a:pathLst>
                <a:path extrusionOk="0" h="6289" w="10967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5" name="Google Shape;6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098" y="1642798"/>
            <a:ext cx="786250" cy="7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425" y="3079200"/>
            <a:ext cx="723901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9325" y="3056725"/>
            <a:ext cx="786250" cy="7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0825" y="1673975"/>
            <a:ext cx="7239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9"/>
          <p:cNvSpPr txBox="1"/>
          <p:nvPr>
            <p:ph type="ctrTitle"/>
          </p:nvPr>
        </p:nvSpPr>
        <p:spPr>
          <a:xfrm>
            <a:off x="290550" y="723675"/>
            <a:ext cx="8562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Tools to Create Final Dashboard</a:t>
            </a:r>
            <a:endParaRPr/>
          </a:p>
        </p:txBody>
      </p:sp>
      <p:sp>
        <p:nvSpPr>
          <p:cNvPr id="644" name="Google Shape;644;p29"/>
          <p:cNvSpPr txBox="1"/>
          <p:nvPr/>
        </p:nvSpPr>
        <p:spPr>
          <a:xfrm>
            <a:off x="958950" y="1213675"/>
            <a:ext cx="7226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For our final presentation, we will utilize the following tools to create </a:t>
            </a: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visualizations</a:t>
            </a: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Char char="●"/>
            </a:pP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Google Slides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Char char="●"/>
            </a:pP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Tableau Public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Char char="●"/>
            </a:pP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Python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Char char="○"/>
            </a:pP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Seaborn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Char char="○"/>
            </a:pP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MatPlotLib.PyPlot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Char char="○"/>
            </a:pP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Pandas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45" name="Google Shape;645;p29"/>
          <p:cNvSpPr txBox="1"/>
          <p:nvPr>
            <p:ph type="ctrTitle"/>
          </p:nvPr>
        </p:nvSpPr>
        <p:spPr>
          <a:xfrm>
            <a:off x="290550" y="3026850"/>
            <a:ext cx="6820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Interactive Elements</a:t>
            </a:r>
            <a:endParaRPr/>
          </a:p>
        </p:txBody>
      </p:sp>
      <p:sp>
        <p:nvSpPr>
          <p:cNvPr id="646" name="Google Shape;646;p29"/>
          <p:cNvSpPr txBox="1"/>
          <p:nvPr/>
        </p:nvSpPr>
        <p:spPr>
          <a:xfrm>
            <a:off x="958950" y="3724625"/>
            <a:ext cx="72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47" name="Google Shape;647;p29"/>
          <p:cNvSpPr txBox="1"/>
          <p:nvPr/>
        </p:nvSpPr>
        <p:spPr>
          <a:xfrm>
            <a:off x="958950" y="3604650"/>
            <a:ext cx="7621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Table with heat map to showcase intensity of fighter statistics 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against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one another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Chart with label brushing to allow for automatic appearance of an identifying label when the cursor hovers over a particular plot element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Table with filters to easily select 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fighters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statistics for side by side comparison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